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7" r:id="rId8"/>
    <p:sldId id="278" r:id="rId9"/>
    <p:sldId id="275" r:id="rId10"/>
    <p:sldId id="280" r:id="rId11"/>
    <p:sldId id="270" r:id="rId12"/>
    <p:sldId id="269" r:id="rId13"/>
  </p:sldIdLst>
  <p:sldSz cx="9144000" cy="6858000" type="screen4x3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8F52-8D47-4093-BE59-901893A23A9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8C79-9C3F-403A-A915-238C93223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9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3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22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8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3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1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0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0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0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1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6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77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3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4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8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EC1D4A-A796-47C3-A63E-CE236FB377E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pkhk.cz/" TargetMode="External"/><Relationship Id="rId3" Type="http://schemas.openxmlformats.org/officeDocument/2006/relationships/hyperlink" Target="http://www.atlasskolstvi.cz/" TargetMode="External"/><Relationship Id="rId7" Type="http://schemas.openxmlformats.org/officeDocument/2006/relationships/hyperlink" Target="http://www.prihlaskynastredni.cz/" TargetMode="External"/><Relationship Id="rId2" Type="http://schemas.openxmlformats.org/officeDocument/2006/relationships/hyperlink" Target="http://www.infoabsolven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-das.cz/" TargetMode="External"/><Relationship Id="rId5" Type="http://schemas.openxmlformats.org/officeDocument/2006/relationships/hyperlink" Target="http://www.nsp.cz/" TargetMode="External"/><Relationship Id="rId4" Type="http://schemas.openxmlformats.org/officeDocument/2006/relationships/hyperlink" Target="http://www.karierko.cz/" TargetMode="External"/><Relationship Id="rId9" Type="http://schemas.openxmlformats.org/officeDocument/2006/relationships/hyperlink" Target="https://tau.cermat.cz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jimaci-zkousky.cz/prihlaska-na-stredni-skolu-vzor-pdf-ke-stazeni-zdarm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dirty="0"/>
              <a:t>Informace </a:t>
            </a:r>
            <a:r>
              <a:rPr lang="cs-CZ" sz="4100"/>
              <a:t>k přijímacímu řízení</a:t>
            </a:r>
            <a:endParaRPr lang="cs-CZ" sz="4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9298" y="3657597"/>
            <a:ext cx="5111752" cy="132080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					Mgr. Markéta Dvořáková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6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35B02-E56B-3719-80A7-AD01561B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7BDD6-2BDC-CB06-C1DF-2F3ED18D7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výchovná poradkyně  - pondělí 14.00 - 14.45 a kdykoli po telefonické domluvě</a:t>
            </a:r>
          </a:p>
          <a:p>
            <a:r>
              <a:rPr lang="cs-CZ" b="1" dirty="0"/>
              <a:t>katalogy, letáky, Učitelské noviny, inzerce v tisku, webové stránky škol</a:t>
            </a:r>
            <a:endParaRPr lang="cs-CZ" dirty="0"/>
          </a:p>
          <a:p>
            <a:r>
              <a:rPr lang="cs-CZ" b="1" dirty="0"/>
              <a:t>dny otevřených dveří, Úřad práce v Jičíně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03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PRO POMOC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cs-CZ" sz="4400" dirty="0"/>
              <a:t>      </a:t>
            </a:r>
          </a:p>
          <a:p>
            <a:pPr marL="0" indent="0" algn="r">
              <a:buNone/>
            </a:pPr>
            <a:r>
              <a:rPr lang="cs-CZ" sz="4400" dirty="0"/>
              <a:t>    </a:t>
            </a:r>
            <a:r>
              <a:rPr lang="cs-CZ" sz="4400" dirty="0">
                <a:hlinkClick r:id="rId2"/>
              </a:rPr>
              <a:t>www.infoabsolvent.cz</a:t>
            </a:r>
            <a:endParaRPr lang="cs-CZ" sz="4400" dirty="0"/>
          </a:p>
          <a:p>
            <a:pPr marL="0" indent="0" algn="r">
              <a:buNone/>
            </a:pPr>
            <a:r>
              <a:rPr lang="cs-CZ" sz="4400" dirty="0">
                <a:hlinkClick r:id="rId3"/>
              </a:rPr>
              <a:t>www.atlasskolstvi.cz</a:t>
            </a:r>
            <a:endParaRPr lang="cs-CZ" sz="4400" dirty="0"/>
          </a:p>
          <a:p>
            <a:pPr marL="0" indent="0" algn="r">
              <a:buNone/>
            </a:pPr>
            <a:r>
              <a:rPr lang="cs-CZ" sz="4400" dirty="0">
                <a:hlinkClick r:id="rId4"/>
              </a:rPr>
              <a:t>www.karierko.cz</a:t>
            </a:r>
            <a:endParaRPr lang="cs-CZ" sz="4400" dirty="0"/>
          </a:p>
          <a:p>
            <a:pPr marL="0" indent="0" algn="r">
              <a:buNone/>
            </a:pPr>
            <a:r>
              <a:rPr lang="cs-CZ" sz="4400" dirty="0">
                <a:hlinkClick r:id="rId5"/>
              </a:rPr>
              <a:t>www.nsp.cz</a:t>
            </a:r>
            <a:endParaRPr lang="cs-CZ" sz="4400" dirty="0"/>
          </a:p>
          <a:p>
            <a:pPr marL="0" indent="0" algn="r">
              <a:buNone/>
            </a:pPr>
            <a:r>
              <a:rPr lang="cs-CZ" sz="4400" dirty="0">
                <a:hlinkClick r:id="rId6"/>
              </a:rPr>
              <a:t>www.to-das.cz</a:t>
            </a:r>
            <a:r>
              <a:rPr lang="cs-CZ" sz="4400" dirty="0"/>
              <a:t> </a:t>
            </a:r>
          </a:p>
          <a:p>
            <a:pPr marL="0" indent="0" algn="r">
              <a:buNone/>
            </a:pPr>
            <a:r>
              <a:rPr lang="cs-CZ" sz="4400" dirty="0">
                <a:hlinkClick r:id="rId7"/>
              </a:rPr>
              <a:t>www.prihlaskynastredni.cz</a:t>
            </a:r>
            <a:r>
              <a:rPr lang="cs-CZ" sz="4400" dirty="0"/>
              <a:t> </a:t>
            </a:r>
          </a:p>
          <a:p>
            <a:pPr marL="0" indent="0" algn="r">
              <a:buNone/>
            </a:pPr>
            <a:r>
              <a:rPr lang="cs-CZ" sz="4400" u="sng" dirty="0">
                <a:hlinkClick r:id="rId8"/>
              </a:rPr>
              <a:t>www.sipkhk.cz</a:t>
            </a:r>
            <a:endParaRPr lang="cs-CZ" sz="4400" u="sng" dirty="0"/>
          </a:p>
          <a:p>
            <a:pPr marL="0" indent="0" algn="r">
              <a:buNone/>
            </a:pPr>
            <a:r>
              <a:rPr lang="cs-CZ" sz="4400">
                <a:hlinkClick r:id="rId9"/>
              </a:rPr>
              <a:t>https://tau.cermat.cz/</a:t>
            </a:r>
            <a:endParaRPr lang="cs-CZ" sz="4400"/>
          </a:p>
          <a:p>
            <a:pPr marL="0" indent="0" algn="r">
              <a:buNone/>
            </a:pPr>
            <a:endParaRPr lang="cs-CZ" sz="4400" dirty="0"/>
          </a:p>
          <a:p>
            <a:pPr marL="0" indent="0" algn="r">
              <a:buNone/>
            </a:pPr>
            <a:endParaRPr lang="cs-CZ" sz="4400" dirty="0"/>
          </a:p>
          <a:p>
            <a:pPr marL="0" indent="0" algn="r">
              <a:buNone/>
            </a:pPr>
            <a:endParaRPr lang="cs-CZ" sz="4400" dirty="0"/>
          </a:p>
          <a:p>
            <a:pPr marL="0" indent="0" algn="r">
              <a:buNone/>
            </a:pPr>
            <a:endParaRPr lang="cs-CZ" sz="4400" dirty="0"/>
          </a:p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65160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V případě potřeby se na mne můžete obrátit v konzultačních hodinách, případně po telefonické domluvě jindy. Nebo prostřednictvím bakalářů, mailu (dvorakova@zsmiletin.</a:t>
            </a:r>
            <a:r>
              <a:rPr lang="cs-CZ"/>
              <a:t>cz).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Hodně štěstí a pevné nervy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2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zaměstnání</a:t>
            </a:r>
          </a:p>
          <a:p>
            <a:r>
              <a:rPr lang="cs-CZ" b="1" dirty="0"/>
              <a:t>umělecké školy</a:t>
            </a:r>
          </a:p>
          <a:p>
            <a:r>
              <a:rPr lang="cs-CZ" b="1" dirty="0"/>
              <a:t>OU</a:t>
            </a:r>
          </a:p>
          <a:p>
            <a:r>
              <a:rPr lang="cs-CZ" b="1" dirty="0"/>
              <a:t>SOU</a:t>
            </a:r>
          </a:p>
          <a:p>
            <a:r>
              <a:rPr lang="cs-CZ" b="1" dirty="0"/>
              <a:t>SOŠ</a:t>
            </a:r>
          </a:p>
          <a:p>
            <a:r>
              <a:rPr lang="cs-CZ" b="1" dirty="0"/>
              <a:t>gymnázia                     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8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49F8B-7DB1-0A0B-49BA-77A3D131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262626"/>
                </a:solidFill>
              </a:rPr>
              <a:t>PODÁNÍ PŘIHLÁŠKY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98897-DC4A-2A75-A208-8B09A9B0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7200896" cy="331893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62626"/>
                </a:solidFill>
              </a:rPr>
              <a:t>na umělecké školy i do ostatních středních škol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u="sng" dirty="0">
                <a:solidFill>
                  <a:srgbClr val="FF0000"/>
                </a:solidFill>
              </a:rPr>
              <a:t>do 20.února 2025</a:t>
            </a: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hlinkClick r:id="rId3"/>
              </a:rPr>
              <a:t>https://www.prijimaci-zkousky.cz/prihlaska-na-stredni-skolu-vzor-pdf-ke-stazeni-zdarma/</a:t>
            </a: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0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47C36-DD80-FE02-C3C9-8E5B42B4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CC746-DE63-24F5-4453-A240BDFF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90135"/>
            <a:ext cx="7416824" cy="34449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u="sng" dirty="0"/>
              <a:t>MŠMT stanovilo termíny pro přijímací řízení ve školním roce 2025 – 2026 pro obory s maturitní zkouškou:</a:t>
            </a:r>
          </a:p>
          <a:p>
            <a:r>
              <a:rPr lang="cs-CZ" dirty="0"/>
              <a:t>1. termín: pátek 11.4.2025</a:t>
            </a:r>
          </a:p>
          <a:p>
            <a:r>
              <a:rPr lang="cs-CZ" dirty="0"/>
              <a:t>2. termín: pondělí 14.4.2025</a:t>
            </a:r>
          </a:p>
          <a:p>
            <a:pPr marL="0" indent="0">
              <a:buNone/>
            </a:pPr>
            <a:r>
              <a:rPr lang="cs-CZ" dirty="0"/>
              <a:t>Jednotná přijímací zkouška v náhradním termínu:</a:t>
            </a:r>
          </a:p>
          <a:p>
            <a:r>
              <a:rPr lang="cs-CZ" dirty="0"/>
              <a:t>1. termín: pondělí 29.4.2025</a:t>
            </a:r>
          </a:p>
          <a:p>
            <a:r>
              <a:rPr lang="cs-CZ" dirty="0"/>
              <a:t>2. termín: úterý 30.4.2025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26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9D5E2-D8F8-8F6E-522B-BEAF367A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5345F-7CC8-E002-1A74-30A27F1A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Jednotná přijímací zkouška se NEKONÁ při přijímacím řízení do oborů vzdělání se závěrečnou zkouškou, do oborů vzdělání s výučním listem, do oborů zkráceného studia a do oborů vzdělání středních škol skupiny 82 Umění a užité umění.</a:t>
            </a:r>
          </a:p>
          <a:p>
            <a:r>
              <a:rPr lang="cs-CZ" dirty="0"/>
              <a:t>Do oborů s talentovou zkouškou se talentová zkouška koná v termínech uvedených danou střední školou, žáci nekonají JPZ</a:t>
            </a:r>
          </a:p>
          <a:p>
            <a:r>
              <a:rPr lang="cs-CZ" dirty="0"/>
              <a:t>V případě oboru Gymnázium se sportovní přípravou se talentová zkouška koná, tento obor koná i jednotnou přijímací zkoušku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3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A47F7-E20D-C6D8-0376-E8EFB7BF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1BD36-E98E-1DF6-FAB2-845DE21A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kolo  - </a:t>
            </a:r>
            <a:r>
              <a:rPr lang="cs-CZ" b="1" dirty="0"/>
              <a:t>3 přihlášky + lze podat 2 přihlášky do školy s talentovou  zkouškou</a:t>
            </a:r>
          </a:p>
          <a:p>
            <a:r>
              <a:rPr lang="cs-CZ" b="1" dirty="0"/>
              <a:t>Pořadí priorit středních škol stanoví zákonní zástupci při vyplňování přihlášek</a:t>
            </a:r>
          </a:p>
          <a:p>
            <a:r>
              <a:rPr lang="cs-CZ" b="1" dirty="0"/>
              <a:t>Přihlášky vyplní a odesílá na střední školu či do systému </a:t>
            </a:r>
            <a:r>
              <a:rPr lang="cs-CZ" b="1" dirty="0" err="1"/>
              <a:t>DIPSy</a:t>
            </a:r>
            <a:r>
              <a:rPr lang="cs-CZ" b="1" dirty="0"/>
              <a:t> zákonný zástupce – NIKOLI ŠKOLA</a:t>
            </a:r>
          </a:p>
          <a:p>
            <a:r>
              <a:rPr lang="cs-CZ" dirty="0"/>
              <a:t>ředitel školy stanoví  a zveřejní kritéria přijímacího řízení do </a:t>
            </a:r>
            <a:r>
              <a:rPr lang="cs-CZ" b="1" dirty="0"/>
              <a:t>31.1.2025</a:t>
            </a:r>
            <a:endParaRPr lang="cs-CZ" dirty="0"/>
          </a:p>
          <a:p>
            <a:r>
              <a:rPr lang="cs-CZ" dirty="0"/>
              <a:t>2. kolo, případně další kolo přijímacího řízení vyhlašuje ředitel školy podle potřeby</a:t>
            </a:r>
          </a:p>
          <a:p>
            <a:pPr marL="0" indent="0" algn="ctr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00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8E267-4A50-5FB1-7F21-EDDBCFF9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857479"/>
          </a:xfrm>
        </p:spPr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0B520-2DE0-F2BB-0C54-87FCE14B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48881"/>
            <a:ext cx="6798736" cy="38164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2800" b="1" dirty="0"/>
              <a:t>Pozvánku k přijímací zkoušce pro první kolo přijímacího řízení odesílá ředitel školy 14 dní před termínem zkoušky. (V náhradním termínu 7 dní.)</a:t>
            </a:r>
          </a:p>
          <a:p>
            <a:pPr marL="0" indent="0" algn="ctr">
              <a:buNone/>
            </a:pPr>
            <a:r>
              <a:rPr lang="cs-CZ" sz="2800" b="1" dirty="0"/>
              <a:t>Rozhodnutí o přijetí či nepřijetí</a:t>
            </a:r>
            <a:r>
              <a:rPr lang="cs-CZ" sz="2800" dirty="0"/>
              <a:t> – do 15.5.2025 ředitel školy zveřejní  rozhodnutí v systému </a:t>
            </a:r>
            <a:r>
              <a:rPr lang="cs-CZ" sz="2800" dirty="0" err="1"/>
              <a:t>DIPSy</a:t>
            </a:r>
            <a:r>
              <a:rPr lang="cs-CZ" sz="2800" dirty="0"/>
              <a:t> a ve škole (pod registračním číslem)</a:t>
            </a:r>
          </a:p>
          <a:p>
            <a:pPr marL="0" indent="0" algn="ctr">
              <a:buNone/>
            </a:pPr>
            <a:r>
              <a:rPr lang="cs-CZ" sz="2800" b="1" dirty="0"/>
              <a:t>Písemné rozhodnutí o přijetí se nezasílá!!!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r>
              <a:rPr lang="cs-CZ" sz="2800" dirty="0"/>
              <a:t>Ředitel školy </a:t>
            </a:r>
            <a:r>
              <a:rPr lang="cs-CZ" sz="2800" b="1" u="sng" dirty="0"/>
              <a:t>odesílá</a:t>
            </a:r>
            <a:r>
              <a:rPr lang="cs-CZ" sz="2800" u="sng" dirty="0"/>
              <a:t> písemné rozhodnutí</a:t>
            </a:r>
            <a:r>
              <a:rPr lang="cs-CZ" sz="2800" dirty="0"/>
              <a:t> pouze </a:t>
            </a:r>
            <a:r>
              <a:rPr lang="cs-CZ" sz="2800" b="1" u="sng" dirty="0"/>
              <a:t>nepřijatým uchazečům</a:t>
            </a:r>
            <a:r>
              <a:rPr lang="cs-CZ" sz="2800" u="sng" dirty="0"/>
              <a:t>!!!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352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2DB23-23A9-715F-84CE-E4DAF7A2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978D0-2640-A15C-A63F-56820BA5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Odvolání proti rozhodnutí ředitele školy </a:t>
            </a:r>
            <a:r>
              <a:rPr lang="cs-CZ" dirty="0"/>
              <a:t>(např. z důvodu chybného zadání, chybného hodnocení nebo narušení průběhu zkoušky) lze do 3 pracovních dnů od zveřejnění seznamu přijatých a nepřijatých</a:t>
            </a:r>
          </a:p>
          <a:p>
            <a:r>
              <a:rPr lang="cs-CZ" dirty="0"/>
              <a:t>Pokud nechcete do školy, kam jste byli přijati nastoupit, můžete se vzdát přijetí (to ale neznamená přijetí do další školy v pořadí). Pokud se chcete hlásit do dalšího kola, musíte vzdání se přijetí doručit nejpozději 3 pracovní dny před termínem pro podání přihlášky.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06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790FD-8AA5-5821-B80C-457938B8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PŘIHLÁŠKY NA SŠ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3A57E-69B8-F0F0-7813-0E1AD67F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případě potřeby je nutné lékařské potvrzení – rozhoduje daná střední škola – doporučený lékařský posudek na </a:t>
            </a:r>
            <a:r>
              <a:rPr lang="cs-CZ" dirty="0">
                <a:hlinkClick r:id="rId2"/>
              </a:rPr>
              <a:t>www.prihlaskynastredni.cz</a:t>
            </a:r>
            <a:r>
              <a:rPr lang="cs-CZ" dirty="0"/>
              <a:t> </a:t>
            </a:r>
          </a:p>
          <a:p>
            <a:r>
              <a:rPr lang="cs-CZ" dirty="0"/>
              <a:t>k přihlášce lze připojit Doporučení PPP (zohlednění k přijímacím zkouškám – delší čas)</a:t>
            </a:r>
          </a:p>
          <a:p>
            <a:r>
              <a:rPr lang="cs-CZ" dirty="0"/>
              <a:t>NOVĚ se do výsledků přijímacího řízení nemusí započítávat známky z předchozího vzdělávání</a:t>
            </a:r>
          </a:p>
          <a:p>
            <a:r>
              <a:rPr lang="cs-CZ" dirty="0"/>
              <a:t>NOVĚ budou uchazeči přiřazeni na SŠ na základě výsledků přijímacího řízení a priorit, už se tedy nepoužívají zápisové lístky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745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452</TotalTime>
  <Words>587</Words>
  <Application>Microsoft Office PowerPoint</Application>
  <PresentationFormat>Předvádění na obrazovce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Organika</vt:lpstr>
      <vt:lpstr>Informace k přijímacímu řízení</vt:lpstr>
      <vt:lpstr>JAKÉ JSOU MOŽNOSTI</vt:lpstr>
      <vt:lpstr>PODÁNÍ PŘIHLÁŠKY</vt:lpstr>
      <vt:lpstr>PŘIJÍMACÍ ŘÍZENÍ</vt:lpstr>
      <vt:lpstr>PŘIJÍMACÍ ŘÍZENÍ</vt:lpstr>
      <vt:lpstr>PŘIJÍMACÍ ŘÍZENÍ</vt:lpstr>
      <vt:lpstr>PŘIJÍMACÍ ŘÍZENÍ</vt:lpstr>
      <vt:lpstr>PŘIJÍMACÍ ŘÍZENÍ</vt:lpstr>
      <vt:lpstr>PŘIHLÁŠKY NA SŠ</vt:lpstr>
      <vt:lpstr>OBECNÉ INFORMACE</vt:lpstr>
      <vt:lpstr>KAM PRO POMOC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vycházejících žáků 2019</dc:title>
  <dc:creator>Jana</dc:creator>
  <cp:lastModifiedBy>Markéta Dvořáková</cp:lastModifiedBy>
  <cp:revision>64</cp:revision>
  <cp:lastPrinted>2022-10-04T06:21:03Z</cp:lastPrinted>
  <dcterms:created xsi:type="dcterms:W3CDTF">2019-10-11T16:29:21Z</dcterms:created>
  <dcterms:modified xsi:type="dcterms:W3CDTF">2025-01-29T17:15:43Z</dcterms:modified>
</cp:coreProperties>
</file>